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Robo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Robot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bold.fntdata"/><Relationship Id="rId6" Type="http://schemas.openxmlformats.org/officeDocument/2006/relationships/slide" Target="slides/slide1.xml"/><Relationship Id="rId18" Type="http://schemas.openxmlformats.org/officeDocument/2006/relationships/font" Target="fonts/Robo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ebf6172e83_1_2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ebf6172e83_1_2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2ba68c8a82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2ba68c8a82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2ba68c8a82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2ba68c8a82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144695ca65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2144695ca65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ebf6172e83_1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ebf6172e83_1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144695ca65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144695ca65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ebf6172e83_1_1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ebf6172e83_1_1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ebf6172e83_1_1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ebf6172e83_1_1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ebf6172e83_1_2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ebf6172e83_1_2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ebf6172e83_1_2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ebf6172e83_1_2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ebf6172e83_1_2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ebf6172e83_1_2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2ba68c8a8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2ba68c8a8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50" name="Google Shape;50;p1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1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000">
        <p:fade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485400" y="1293575"/>
            <a:ext cx="5866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800">
                <a:solidFill>
                  <a:schemeClr val="lt1"/>
                </a:solidFill>
                <a:highlight>
                  <a:schemeClr val="dk1"/>
                </a:highlight>
                <a:latin typeface="Roboto"/>
                <a:ea typeface="Roboto"/>
                <a:cs typeface="Roboto"/>
                <a:sym typeface="Roboto"/>
              </a:rPr>
              <a:t>美學與藝術跨域學分學程  |  112-1</a:t>
            </a:r>
            <a:endParaRPr b="1" sz="1800">
              <a:solidFill>
                <a:srgbClr val="FF0000"/>
              </a:solidFill>
              <a:highlight>
                <a:schemeClr val="dk1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468950" y="1975350"/>
            <a:ext cx="36879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700">
                <a:solidFill>
                  <a:srgbClr val="202124"/>
                </a:solidFill>
                <a:highlight>
                  <a:srgbClr val="FFFFFF"/>
                </a:highlight>
              </a:rPr>
              <a:t>堊地</a:t>
            </a:r>
            <a:r>
              <a:rPr b="1" lang="zh-TW" sz="2800">
                <a:solidFill>
                  <a:schemeClr val="lt1"/>
                </a:solidFill>
                <a:highlight>
                  <a:schemeClr val="dk1"/>
                </a:highlight>
                <a:latin typeface="Roboto"/>
                <a:ea typeface="Roboto"/>
                <a:cs typeface="Roboto"/>
                <a:sym typeface="Roboto"/>
              </a:rPr>
              <a:t>聆聽 Ｘ 大地即興</a:t>
            </a:r>
            <a:r>
              <a:rPr b="1" lang="zh-TW" sz="2500">
                <a:solidFill>
                  <a:schemeClr val="lt1"/>
                </a:solidFill>
                <a:highlight>
                  <a:schemeClr val="dk1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 </a:t>
            </a:r>
            <a:endParaRPr b="1" sz="2500">
              <a:solidFill>
                <a:schemeClr val="lt1"/>
              </a:solidFill>
              <a:highlight>
                <a:schemeClr val="dk1"/>
              </a:highlight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545150" y="3208300"/>
            <a:ext cx="3984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000">
                <a:solidFill>
                  <a:schemeClr val="dk1"/>
                </a:solidFill>
                <a:highlight>
                  <a:schemeClr val="lt1"/>
                </a:highlight>
              </a:rPr>
              <a:t>藝術家 張君慈   |   工設系 簡瑋麒  </a:t>
            </a:r>
            <a:endParaRPr sz="10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000">
                <a:solidFill>
                  <a:schemeClr val="dk1"/>
                </a:solidFill>
                <a:highlight>
                  <a:schemeClr val="lt1"/>
                </a:highlight>
              </a:rPr>
              <a:t>國立成功大學藝術中心  |  工業設計學系</a:t>
            </a:r>
            <a:endParaRPr sz="1000">
              <a:solidFill>
                <a:schemeClr val="dk1"/>
              </a:solidFill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"/>
          <p:cNvSpPr txBox="1"/>
          <p:nvPr/>
        </p:nvSpPr>
        <p:spPr>
          <a:xfrm>
            <a:off x="4000375" y="681150"/>
            <a:ext cx="50142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7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2023 09 01  Workshop day 7</a:t>
            </a:r>
            <a:endParaRPr sz="2700"/>
          </a:p>
        </p:txBody>
      </p:sp>
      <p:sp>
        <p:nvSpPr>
          <p:cNvPr id="128" name="Google Shape;128;p22"/>
          <p:cNvSpPr txBox="1"/>
          <p:nvPr/>
        </p:nvSpPr>
        <p:spPr>
          <a:xfrm>
            <a:off x="3946100" y="1673850"/>
            <a:ext cx="50142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09:00~17:00         </a:t>
            </a:r>
            <a:r>
              <a:rPr b="1" lang="zh-TW" sz="1100">
                <a:solidFill>
                  <a:schemeClr val="dk1"/>
                </a:solidFill>
                <a:highlight>
                  <a:schemeClr val="lt1"/>
                </a:highlight>
              </a:rPr>
              <a:t>成大藝坊創作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：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</a:rPr>
              <a:t>創作持續，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</a:rPr>
              <a:t>準備展覽與演出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endParaRPr sz="1100">
              <a:solidFill>
                <a:schemeClr val="dk1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9" name="Google Shape;129;p22"/>
          <p:cNvSpPr txBox="1"/>
          <p:nvPr/>
        </p:nvSpPr>
        <p:spPr>
          <a:xfrm>
            <a:off x="582225" y="3802075"/>
            <a:ext cx="3984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500">
                <a:solidFill>
                  <a:schemeClr val="lt1"/>
                </a:solidFill>
                <a:highlight>
                  <a:schemeClr val="dk1"/>
                </a:highlight>
              </a:rPr>
              <a:t>藝術家 張君慈   |   工設系 簡瑋麒  | </a:t>
            </a:r>
            <a:endParaRPr sz="500">
              <a:solidFill>
                <a:schemeClr val="lt1"/>
              </a:solidFill>
              <a:highlight>
                <a:schemeClr val="dk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">
              <a:solidFill>
                <a:schemeClr val="lt1"/>
              </a:solidFill>
              <a:highlight>
                <a:schemeClr val="dk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500">
                <a:solidFill>
                  <a:schemeClr val="lt1"/>
                </a:solidFill>
                <a:highlight>
                  <a:schemeClr val="dk1"/>
                </a:highlight>
              </a:rPr>
              <a:t>國立成功大學藝術中心  |  工業設計學系</a:t>
            </a:r>
            <a:endParaRPr sz="500">
              <a:solidFill>
                <a:schemeClr val="lt1"/>
              </a:solidFill>
              <a:highlight>
                <a:schemeClr val="dk1"/>
              </a:highlight>
            </a:endParaRPr>
          </a:p>
        </p:txBody>
      </p:sp>
      <p:sp>
        <p:nvSpPr>
          <p:cNvPr id="130" name="Google Shape;130;p22"/>
          <p:cNvSpPr txBox="1"/>
          <p:nvPr/>
        </p:nvSpPr>
        <p:spPr>
          <a:xfrm>
            <a:off x="422575" y="1222700"/>
            <a:ext cx="3848100" cy="190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5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堊 地 聆 聽大 地 即 興</a:t>
            </a:r>
            <a:endParaRPr sz="5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/>
          <p:nvPr/>
        </p:nvSpPr>
        <p:spPr>
          <a:xfrm>
            <a:off x="4000375" y="681150"/>
            <a:ext cx="50142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7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2023 09 02  Workshop day 8</a:t>
            </a:r>
            <a:endParaRPr sz="2700"/>
          </a:p>
        </p:txBody>
      </p:sp>
      <p:sp>
        <p:nvSpPr>
          <p:cNvPr id="136" name="Google Shape;136;p23"/>
          <p:cNvSpPr txBox="1"/>
          <p:nvPr/>
        </p:nvSpPr>
        <p:spPr>
          <a:xfrm>
            <a:off x="3955775" y="1664413"/>
            <a:ext cx="5014200" cy="17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09:00~12:00         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</a:rPr>
              <a:t>彩排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</a:rPr>
              <a:t>，小組分組工作，準備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</a:rPr>
              <a:t>創作呈現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endParaRPr sz="1100">
              <a:solidFill>
                <a:schemeClr val="dk1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12:00~13:00         午餐、自由活動 </a:t>
            </a:r>
            <a:endParaRPr sz="1100">
              <a:solidFill>
                <a:schemeClr val="dk1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13:00~17:00         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</a:rPr>
              <a:t>展演開幕，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</a:rPr>
              <a:t>開放觀眾入場，成果發表</a:t>
            </a:r>
            <a:endParaRPr sz="11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</a:rPr>
              <a:t>17:00~                 課程總結</a:t>
            </a:r>
            <a:endParaRPr sz="1100">
              <a:solidFill>
                <a:schemeClr val="dk1"/>
              </a:solidFill>
              <a:highlight>
                <a:schemeClr val="lt1"/>
              </a:highlight>
            </a:endParaRPr>
          </a:p>
        </p:txBody>
      </p:sp>
      <p:sp>
        <p:nvSpPr>
          <p:cNvPr id="137" name="Google Shape;137;p23"/>
          <p:cNvSpPr txBox="1"/>
          <p:nvPr/>
        </p:nvSpPr>
        <p:spPr>
          <a:xfrm>
            <a:off x="582225" y="3802075"/>
            <a:ext cx="3984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500">
                <a:solidFill>
                  <a:schemeClr val="lt1"/>
                </a:solidFill>
                <a:highlight>
                  <a:schemeClr val="dk1"/>
                </a:highlight>
              </a:rPr>
              <a:t>藝術家 張君慈   |   工設系 簡瑋麒  | </a:t>
            </a:r>
            <a:endParaRPr sz="500">
              <a:solidFill>
                <a:schemeClr val="lt1"/>
              </a:solidFill>
              <a:highlight>
                <a:schemeClr val="dk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">
              <a:solidFill>
                <a:schemeClr val="lt1"/>
              </a:solidFill>
              <a:highlight>
                <a:schemeClr val="dk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500">
                <a:solidFill>
                  <a:schemeClr val="lt1"/>
                </a:solidFill>
                <a:highlight>
                  <a:schemeClr val="dk1"/>
                </a:highlight>
              </a:rPr>
              <a:t>國立成功大學藝術中心  |  工業設計學系</a:t>
            </a:r>
            <a:endParaRPr sz="500">
              <a:solidFill>
                <a:schemeClr val="lt1"/>
              </a:solidFill>
              <a:highlight>
                <a:schemeClr val="dk1"/>
              </a:highlight>
            </a:endParaRPr>
          </a:p>
        </p:txBody>
      </p:sp>
      <p:sp>
        <p:nvSpPr>
          <p:cNvPr id="138" name="Google Shape;138;p23"/>
          <p:cNvSpPr txBox="1"/>
          <p:nvPr/>
        </p:nvSpPr>
        <p:spPr>
          <a:xfrm>
            <a:off x="422575" y="1222700"/>
            <a:ext cx="3848100" cy="190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5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堊 地 聆 聽大 地 即 興</a:t>
            </a:r>
            <a:endParaRPr sz="5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4"/>
          <p:cNvSpPr txBox="1"/>
          <p:nvPr/>
        </p:nvSpPr>
        <p:spPr>
          <a:xfrm>
            <a:off x="485400" y="1293575"/>
            <a:ext cx="5866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800">
                <a:solidFill>
                  <a:schemeClr val="lt1"/>
                </a:solidFill>
                <a:highlight>
                  <a:schemeClr val="dk1"/>
                </a:highlight>
                <a:latin typeface="Roboto"/>
                <a:ea typeface="Roboto"/>
                <a:cs typeface="Roboto"/>
                <a:sym typeface="Roboto"/>
              </a:rPr>
              <a:t>美學與藝術跨域學分學程  |  112-1</a:t>
            </a:r>
            <a:endParaRPr b="1" sz="1800">
              <a:solidFill>
                <a:srgbClr val="FF0000"/>
              </a:solidFill>
              <a:highlight>
                <a:schemeClr val="dk1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4" name="Google Shape;144;p24"/>
          <p:cNvSpPr txBox="1"/>
          <p:nvPr/>
        </p:nvSpPr>
        <p:spPr>
          <a:xfrm>
            <a:off x="468950" y="1975350"/>
            <a:ext cx="36879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700">
                <a:solidFill>
                  <a:srgbClr val="202124"/>
                </a:solidFill>
                <a:highlight>
                  <a:srgbClr val="FFFFFF"/>
                </a:highlight>
              </a:rPr>
              <a:t>堊地</a:t>
            </a:r>
            <a:r>
              <a:rPr b="1" lang="zh-TW" sz="2800">
                <a:solidFill>
                  <a:schemeClr val="lt1"/>
                </a:solidFill>
                <a:highlight>
                  <a:schemeClr val="dk1"/>
                </a:highlight>
                <a:latin typeface="Roboto"/>
                <a:ea typeface="Roboto"/>
                <a:cs typeface="Roboto"/>
                <a:sym typeface="Roboto"/>
              </a:rPr>
              <a:t>聆聽 Ｘ 大地即興</a:t>
            </a:r>
            <a:endParaRPr b="1" sz="2500">
              <a:solidFill>
                <a:schemeClr val="lt1"/>
              </a:solidFill>
              <a:highlight>
                <a:schemeClr val="dk1"/>
              </a:highlight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45" name="Google Shape;145;p24"/>
          <p:cNvSpPr txBox="1"/>
          <p:nvPr/>
        </p:nvSpPr>
        <p:spPr>
          <a:xfrm>
            <a:off x="545150" y="3208300"/>
            <a:ext cx="3984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000">
                <a:solidFill>
                  <a:schemeClr val="dk1"/>
                </a:solidFill>
                <a:highlight>
                  <a:schemeClr val="lt1"/>
                </a:highlight>
              </a:rPr>
              <a:t>藝術家 張君慈   |   工設系 簡瑋麒  </a:t>
            </a:r>
            <a:endParaRPr sz="10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000">
                <a:solidFill>
                  <a:schemeClr val="dk1"/>
                </a:solidFill>
                <a:highlight>
                  <a:schemeClr val="lt1"/>
                </a:highlight>
              </a:rPr>
              <a:t>國立成功大學藝術中心  |  工業設計學系</a:t>
            </a:r>
            <a:endParaRPr sz="1000">
              <a:solidFill>
                <a:schemeClr val="dk1"/>
              </a:solidFill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/>
        </p:nvSpPr>
        <p:spPr>
          <a:xfrm>
            <a:off x="4689975" y="1209600"/>
            <a:ext cx="39375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90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本課程為藝術中心「美學與藝術跨域學分學程」，以聲音藝術與即興音樂表演作為探索主軸， 將邀請專業講師引導同學進行多種聲音創作實驗與練習，如:深度聆聽 (Deep Listening) 訓練、田野錄音實作、 自製樂器與聲音速寫等，同時介紹跨媒材之記譜方式(圖像譜、文字譜、事件譜)以及帶領即興演奏技巧。教學形式為密集工作坊與理論座談交織並行，課程末將舉行微型展出與一場即興演出，歡迎對於聲音藝術與實驗性表演有興趣的同學參與學習。 </a:t>
            </a:r>
            <a:endParaRPr sz="1100">
              <a:solidFill>
                <a:schemeClr val="dk1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557925" y="1057200"/>
            <a:ext cx="3848100" cy="213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5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堊 地</a:t>
            </a:r>
            <a:r>
              <a:rPr b="1" lang="zh-TW" sz="5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聆 聽</a:t>
            </a:r>
            <a:r>
              <a:rPr b="1" lang="zh-TW" sz="5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大 地 </a:t>
            </a:r>
            <a:r>
              <a:rPr b="1" lang="zh-TW" sz="5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即 興</a:t>
            </a:r>
            <a:endParaRPr sz="11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/>
        </p:nvSpPr>
        <p:spPr>
          <a:xfrm>
            <a:off x="422575" y="1222700"/>
            <a:ext cx="3848100" cy="190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5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堊 地 聆 聽大 地 即 興</a:t>
            </a:r>
            <a:endParaRPr sz="5200"/>
          </a:p>
        </p:txBody>
      </p:sp>
      <p:sp>
        <p:nvSpPr>
          <p:cNvPr id="69" name="Google Shape;69;p15"/>
          <p:cNvSpPr txBox="1"/>
          <p:nvPr/>
        </p:nvSpPr>
        <p:spPr>
          <a:xfrm>
            <a:off x="4065025" y="1698100"/>
            <a:ext cx="47736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地點：成大藝坊 (光復校區) &amp; 左鎮 (公館社區+月世界)</a:t>
            </a:r>
            <a:endParaRPr sz="1300">
              <a:solidFill>
                <a:schemeClr val="dk1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0" name="Google Shape;70;p15"/>
          <p:cNvSpPr txBox="1"/>
          <p:nvPr/>
        </p:nvSpPr>
        <p:spPr>
          <a:xfrm>
            <a:off x="4065025" y="2073625"/>
            <a:ext cx="47736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課程形式：工作坊、講座、田野體驗、即興練習、自由創作</a:t>
            </a:r>
            <a:endParaRPr sz="1300">
              <a:solidFill>
                <a:schemeClr val="dk1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4065025" y="1322575"/>
            <a:ext cx="47736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時間：2023 Aug. 26 - Sep. 2 (8天。2學分)</a:t>
            </a:r>
            <a:endParaRPr sz="1300">
              <a:solidFill>
                <a:schemeClr val="dk1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2" name="Google Shape;72;p15"/>
          <p:cNvSpPr txBox="1"/>
          <p:nvPr/>
        </p:nvSpPr>
        <p:spPr>
          <a:xfrm>
            <a:off x="4065025" y="2449150"/>
            <a:ext cx="47736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創作素材：接觸式麥克風、竹子、大自然、以及你自己</a:t>
            </a:r>
            <a:endParaRPr sz="1300">
              <a:solidFill>
                <a:schemeClr val="dk1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3" name="Google Shape;73;p15"/>
          <p:cNvSpPr txBox="1"/>
          <p:nvPr/>
        </p:nvSpPr>
        <p:spPr>
          <a:xfrm>
            <a:off x="4065025" y="2803150"/>
            <a:ext cx="47736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課程挑戰：開闊的心胸、充滿想像力的耳朵、不怕失敗的雙手</a:t>
            </a:r>
            <a:endParaRPr sz="1300">
              <a:solidFill>
                <a:schemeClr val="dk1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4065025" y="3157150"/>
            <a:ext cx="47736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成果發表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：(1)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小組創作裝置展示、(2)成大藝坊公開即興演出</a:t>
            </a:r>
            <a:endParaRPr sz="1300">
              <a:solidFill>
                <a:schemeClr val="dk1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/>
        </p:nvSpPr>
        <p:spPr>
          <a:xfrm>
            <a:off x="4000375" y="1588750"/>
            <a:ext cx="4773600" cy="225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10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:00~10:30 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          地板上的呼吸練習 + 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</a:rPr>
              <a:t>課程說明</a:t>
            </a:r>
            <a:endParaRPr sz="11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10:30~12:00           藝術家介紹  </a:t>
            </a:r>
            <a:r>
              <a:rPr lang="zh-TW" sz="10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(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</a:rPr>
              <a:t>簡瑋麒、張君慈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) </a:t>
            </a:r>
            <a:endParaRPr sz="1100">
              <a:solidFill>
                <a:schemeClr val="dk1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12:00~13:30           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</a:rPr>
              <a:t>午餐、自由活動</a:t>
            </a:r>
            <a:endParaRPr sz="11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13:30~15:00           </a:t>
            </a:r>
            <a:r>
              <a:rPr b="1" lang="zh-TW" sz="1100">
                <a:solidFill>
                  <a:schemeClr val="dk1"/>
                </a:solidFill>
                <a:highlight>
                  <a:schemeClr val="lt1"/>
                </a:highlight>
              </a:rPr>
              <a:t>研究媒材A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</a:rPr>
              <a:t>：接觸式麥克風進行創作發想</a:t>
            </a:r>
            <a:endParaRPr sz="1300">
              <a:solidFill>
                <a:schemeClr val="dk1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15:00~17:00    </a:t>
            </a:r>
            <a:r>
              <a:rPr lang="zh-TW" sz="13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      </a:t>
            </a:r>
            <a:r>
              <a:rPr b="1" lang="zh-TW" sz="1100">
                <a:solidFill>
                  <a:schemeClr val="dk1"/>
                </a:solidFill>
                <a:highlight>
                  <a:schemeClr val="lt1"/>
                </a:highlight>
              </a:rPr>
              <a:t>研究媒材B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</a:rPr>
              <a:t>：使用材料（竹子）進行創作發想</a:t>
            </a:r>
            <a:endParaRPr sz="1300">
              <a:solidFill>
                <a:schemeClr val="dk1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0" name="Google Shape;80;p16"/>
          <p:cNvSpPr txBox="1"/>
          <p:nvPr/>
        </p:nvSpPr>
        <p:spPr>
          <a:xfrm>
            <a:off x="4000375" y="681150"/>
            <a:ext cx="50142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7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2023 08 26  </a:t>
            </a:r>
            <a:r>
              <a:rPr b="1" lang="zh-TW" sz="27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Workshop day 1</a:t>
            </a:r>
            <a:endParaRPr sz="2700"/>
          </a:p>
        </p:txBody>
      </p:sp>
      <p:sp>
        <p:nvSpPr>
          <p:cNvPr id="81" name="Google Shape;81;p16"/>
          <p:cNvSpPr txBox="1"/>
          <p:nvPr/>
        </p:nvSpPr>
        <p:spPr>
          <a:xfrm>
            <a:off x="582225" y="3802075"/>
            <a:ext cx="3984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500">
                <a:solidFill>
                  <a:schemeClr val="lt1"/>
                </a:solidFill>
                <a:highlight>
                  <a:schemeClr val="dk1"/>
                </a:highlight>
              </a:rPr>
              <a:t>藝術家 張君慈   |   工設系 簡瑋麒  | </a:t>
            </a:r>
            <a:endParaRPr sz="500">
              <a:solidFill>
                <a:schemeClr val="lt1"/>
              </a:solidFill>
              <a:highlight>
                <a:schemeClr val="dk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">
              <a:solidFill>
                <a:schemeClr val="lt1"/>
              </a:solidFill>
              <a:highlight>
                <a:schemeClr val="dk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500">
                <a:solidFill>
                  <a:schemeClr val="lt1"/>
                </a:solidFill>
                <a:highlight>
                  <a:schemeClr val="dk1"/>
                </a:highlight>
              </a:rPr>
              <a:t>國立成功大學藝術中心  |  工業設計學系</a:t>
            </a:r>
            <a:endParaRPr sz="500">
              <a:solidFill>
                <a:schemeClr val="lt1"/>
              </a:solidFill>
              <a:highlight>
                <a:schemeClr val="dk1"/>
              </a:highlight>
            </a:endParaRPr>
          </a:p>
        </p:txBody>
      </p:sp>
      <p:sp>
        <p:nvSpPr>
          <p:cNvPr id="82" name="Google Shape;82;p16"/>
          <p:cNvSpPr txBox="1"/>
          <p:nvPr/>
        </p:nvSpPr>
        <p:spPr>
          <a:xfrm>
            <a:off x="422575" y="1222700"/>
            <a:ext cx="3848100" cy="190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5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堊 地 聆 聽大 地 即 興</a:t>
            </a:r>
            <a:endParaRPr sz="5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/>
        </p:nvSpPr>
        <p:spPr>
          <a:xfrm>
            <a:off x="4000375" y="681150"/>
            <a:ext cx="50142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7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2023 08 27  Workshop day 2</a:t>
            </a:r>
            <a:endParaRPr sz="2700"/>
          </a:p>
        </p:txBody>
      </p:sp>
      <p:sp>
        <p:nvSpPr>
          <p:cNvPr id="88" name="Google Shape;88;p17"/>
          <p:cNvSpPr txBox="1"/>
          <p:nvPr/>
        </p:nvSpPr>
        <p:spPr>
          <a:xfrm>
            <a:off x="4000375" y="1405050"/>
            <a:ext cx="5142900" cy="26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 10:00~10:30           </a:t>
            </a:r>
            <a:r>
              <a:rPr b="1"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工作坊A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：「你聽！我是......」前導 </a:t>
            </a:r>
            <a:endParaRPr sz="11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</a:rPr>
              <a:t>10:30~12:00          </a:t>
            </a:r>
            <a:r>
              <a:rPr b="1"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工作坊A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：「你聽！我是......」  (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</a:rPr>
              <a:t>簡瑋麒、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張君慈)</a:t>
            </a:r>
            <a:endParaRPr sz="11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12:00~13:30           午餐、自由活動 </a:t>
            </a:r>
            <a:endParaRPr sz="1100">
              <a:solidFill>
                <a:schemeClr val="dk1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13:30~15:00           </a:t>
            </a:r>
            <a:r>
              <a:rPr b="1" lang="zh-TW" sz="1100">
                <a:solidFill>
                  <a:schemeClr val="dk1"/>
                </a:solidFill>
                <a:highlight>
                  <a:schemeClr val="lt1"/>
                </a:highlight>
              </a:rPr>
              <a:t>講座A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</a:rPr>
              <a:t>：想像聲音研究計畫：如果我有＿的耳朵？ 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 (張君慈) </a:t>
            </a:r>
            <a:endParaRPr sz="1100">
              <a:solidFill>
                <a:schemeClr val="dk1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15:30~17:00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           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</a:rPr>
              <a:t>進行分組創作，概念圖像化、全體分享討論</a:t>
            </a:r>
            <a:endParaRPr sz="11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</a:rPr>
              <a:t>17:00~                   晚餐、自由運用時間</a:t>
            </a:r>
            <a:endParaRPr sz="1100">
              <a:solidFill>
                <a:schemeClr val="dk1"/>
              </a:solidFill>
              <a:highlight>
                <a:schemeClr val="lt1"/>
              </a:highlight>
            </a:endParaRPr>
          </a:p>
        </p:txBody>
      </p:sp>
      <p:sp>
        <p:nvSpPr>
          <p:cNvPr id="89" name="Google Shape;89;p17"/>
          <p:cNvSpPr txBox="1"/>
          <p:nvPr/>
        </p:nvSpPr>
        <p:spPr>
          <a:xfrm>
            <a:off x="582225" y="3802075"/>
            <a:ext cx="3984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500">
                <a:solidFill>
                  <a:schemeClr val="lt1"/>
                </a:solidFill>
                <a:highlight>
                  <a:schemeClr val="dk1"/>
                </a:highlight>
              </a:rPr>
              <a:t>藝術家 張君慈   |   工設系 簡瑋麒  | </a:t>
            </a:r>
            <a:endParaRPr sz="500">
              <a:solidFill>
                <a:schemeClr val="lt1"/>
              </a:solidFill>
              <a:highlight>
                <a:schemeClr val="dk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">
              <a:solidFill>
                <a:schemeClr val="lt1"/>
              </a:solidFill>
              <a:highlight>
                <a:schemeClr val="dk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500">
                <a:solidFill>
                  <a:schemeClr val="lt1"/>
                </a:solidFill>
                <a:highlight>
                  <a:schemeClr val="dk1"/>
                </a:highlight>
              </a:rPr>
              <a:t>國立成功大學藝術中心  |  工業設計學系</a:t>
            </a:r>
            <a:endParaRPr sz="500">
              <a:solidFill>
                <a:schemeClr val="lt1"/>
              </a:solidFill>
              <a:highlight>
                <a:schemeClr val="dk1"/>
              </a:highlight>
            </a:endParaRPr>
          </a:p>
        </p:txBody>
      </p:sp>
      <p:sp>
        <p:nvSpPr>
          <p:cNvPr id="90" name="Google Shape;90;p17"/>
          <p:cNvSpPr txBox="1"/>
          <p:nvPr/>
        </p:nvSpPr>
        <p:spPr>
          <a:xfrm>
            <a:off x="422575" y="1222700"/>
            <a:ext cx="3848100" cy="190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5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堊 地 聆 聽大 地 即 興</a:t>
            </a:r>
            <a:endParaRPr sz="5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/>
        </p:nvSpPr>
        <p:spPr>
          <a:xfrm>
            <a:off x="4000375" y="681150"/>
            <a:ext cx="50142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7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2023 08 28  Workshop day 3</a:t>
            </a:r>
            <a:endParaRPr sz="2700"/>
          </a:p>
        </p:txBody>
      </p:sp>
      <p:sp>
        <p:nvSpPr>
          <p:cNvPr id="96" name="Google Shape;96;p18"/>
          <p:cNvSpPr txBox="1"/>
          <p:nvPr/>
        </p:nvSpPr>
        <p:spPr>
          <a:xfrm>
            <a:off x="4000375" y="1588750"/>
            <a:ext cx="4588500" cy="256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 10:00~12:00          </a:t>
            </a:r>
            <a:r>
              <a:rPr b="1" lang="zh-TW" sz="1100">
                <a:solidFill>
                  <a:schemeClr val="dk1"/>
                </a:solidFill>
                <a:highlight>
                  <a:schemeClr val="lt1"/>
                </a:highlight>
              </a:rPr>
              <a:t>工作坊B：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</a:rPr>
              <a:t>自製樂器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+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</a:rPr>
              <a:t>聲音速寫練習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 (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</a:rPr>
              <a:t>簡瑋麒、張君慈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) </a:t>
            </a:r>
            <a:endParaRPr sz="11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12:00~13:30          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</a:rPr>
              <a:t>午餐、自由活動</a:t>
            </a:r>
            <a:endParaRPr sz="11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13:30~15:00          </a:t>
            </a:r>
            <a:r>
              <a:rPr b="1" lang="zh-TW" sz="1100">
                <a:solidFill>
                  <a:schemeClr val="dk1"/>
                </a:solidFill>
                <a:highlight>
                  <a:schemeClr val="lt1"/>
                </a:highlight>
              </a:rPr>
              <a:t>講座B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</a:rPr>
              <a:t>：「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樂」與「器」 (簡瑋麒) </a:t>
            </a:r>
            <a:endParaRPr sz="1100">
              <a:solidFill>
                <a:schemeClr val="dk1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15:00~17:00          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</a:rPr>
              <a:t>進行分組創作，全體分享討論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endParaRPr sz="1100">
              <a:solidFill>
                <a:schemeClr val="dk1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17:00~                    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</a:rPr>
              <a:t>晚餐、自由運用時間 </a:t>
            </a:r>
            <a:endParaRPr sz="1100">
              <a:solidFill>
                <a:schemeClr val="dk1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7" name="Google Shape;97;p18"/>
          <p:cNvSpPr txBox="1"/>
          <p:nvPr/>
        </p:nvSpPr>
        <p:spPr>
          <a:xfrm>
            <a:off x="582225" y="3802075"/>
            <a:ext cx="3984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500">
                <a:solidFill>
                  <a:schemeClr val="lt1"/>
                </a:solidFill>
                <a:highlight>
                  <a:schemeClr val="dk1"/>
                </a:highlight>
              </a:rPr>
              <a:t>藝術家 張君慈   |   工設系 簡瑋麒  | </a:t>
            </a:r>
            <a:endParaRPr sz="500">
              <a:solidFill>
                <a:schemeClr val="lt1"/>
              </a:solidFill>
              <a:highlight>
                <a:schemeClr val="dk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">
              <a:solidFill>
                <a:schemeClr val="lt1"/>
              </a:solidFill>
              <a:highlight>
                <a:schemeClr val="dk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500">
                <a:solidFill>
                  <a:schemeClr val="lt1"/>
                </a:solidFill>
                <a:highlight>
                  <a:schemeClr val="dk1"/>
                </a:highlight>
              </a:rPr>
              <a:t>國立成功大學藝術中心  |  工業設計學系</a:t>
            </a:r>
            <a:endParaRPr sz="500">
              <a:solidFill>
                <a:schemeClr val="lt1"/>
              </a:solidFill>
              <a:highlight>
                <a:schemeClr val="dk1"/>
              </a:highlight>
            </a:endParaRPr>
          </a:p>
        </p:txBody>
      </p:sp>
      <p:sp>
        <p:nvSpPr>
          <p:cNvPr id="98" name="Google Shape;98;p18"/>
          <p:cNvSpPr txBox="1"/>
          <p:nvPr/>
        </p:nvSpPr>
        <p:spPr>
          <a:xfrm>
            <a:off x="422575" y="1222700"/>
            <a:ext cx="3848100" cy="190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5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堊 地 聆 聽大 地 即 興</a:t>
            </a:r>
            <a:endParaRPr sz="5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/>
          <p:nvPr/>
        </p:nvSpPr>
        <p:spPr>
          <a:xfrm>
            <a:off x="4000375" y="681150"/>
            <a:ext cx="50142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7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2023 08 29  Workshop day 4</a:t>
            </a:r>
            <a:endParaRPr sz="2700"/>
          </a:p>
        </p:txBody>
      </p:sp>
      <p:sp>
        <p:nvSpPr>
          <p:cNvPr id="104" name="Google Shape;104;p19"/>
          <p:cNvSpPr txBox="1"/>
          <p:nvPr/>
        </p:nvSpPr>
        <p:spPr>
          <a:xfrm>
            <a:off x="4000375" y="1588750"/>
            <a:ext cx="4588500" cy="17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1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0:00~12:00         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</a:rPr>
              <a:t>學員報到，彩排</a:t>
            </a:r>
            <a:endParaRPr sz="1100">
              <a:solidFill>
                <a:schemeClr val="dk1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12:00~13:30         午餐、自由活動</a:t>
            </a:r>
            <a:endParaRPr sz="1100">
              <a:solidFill>
                <a:schemeClr val="dk1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13:30~17:00         </a:t>
            </a:r>
            <a:r>
              <a:rPr b="1" lang="zh-TW" sz="1100">
                <a:solidFill>
                  <a:schemeClr val="dk1"/>
                </a:solidFill>
                <a:highlight>
                  <a:schemeClr val="lt1"/>
                </a:highlight>
              </a:rPr>
              <a:t>階段性呈現</a:t>
            </a:r>
            <a:endParaRPr b="1" sz="11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</a:rPr>
              <a:t>17:00~                 自由時間、各組規劃左鎮行程</a:t>
            </a:r>
            <a:endParaRPr sz="1100">
              <a:solidFill>
                <a:schemeClr val="dk1"/>
              </a:solidFill>
              <a:highlight>
                <a:schemeClr val="lt1"/>
              </a:highlight>
            </a:endParaRPr>
          </a:p>
        </p:txBody>
      </p:sp>
      <p:sp>
        <p:nvSpPr>
          <p:cNvPr id="105" name="Google Shape;105;p19"/>
          <p:cNvSpPr txBox="1"/>
          <p:nvPr/>
        </p:nvSpPr>
        <p:spPr>
          <a:xfrm>
            <a:off x="582225" y="3802075"/>
            <a:ext cx="3984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500">
                <a:solidFill>
                  <a:schemeClr val="lt1"/>
                </a:solidFill>
                <a:highlight>
                  <a:schemeClr val="dk1"/>
                </a:highlight>
              </a:rPr>
              <a:t>藝術家 張君慈   |   工設系 簡瑋麒  | </a:t>
            </a:r>
            <a:endParaRPr sz="500">
              <a:solidFill>
                <a:schemeClr val="lt1"/>
              </a:solidFill>
              <a:highlight>
                <a:schemeClr val="dk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">
              <a:solidFill>
                <a:schemeClr val="lt1"/>
              </a:solidFill>
              <a:highlight>
                <a:schemeClr val="dk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500">
                <a:solidFill>
                  <a:schemeClr val="lt1"/>
                </a:solidFill>
                <a:highlight>
                  <a:schemeClr val="dk1"/>
                </a:highlight>
              </a:rPr>
              <a:t>國立成功大學藝術中心  |  工業設計學系</a:t>
            </a:r>
            <a:endParaRPr sz="500">
              <a:solidFill>
                <a:schemeClr val="lt1"/>
              </a:solidFill>
              <a:highlight>
                <a:schemeClr val="dk1"/>
              </a:highlight>
            </a:endParaRPr>
          </a:p>
        </p:txBody>
      </p:sp>
      <p:sp>
        <p:nvSpPr>
          <p:cNvPr id="106" name="Google Shape;106;p19"/>
          <p:cNvSpPr txBox="1"/>
          <p:nvPr/>
        </p:nvSpPr>
        <p:spPr>
          <a:xfrm>
            <a:off x="422575" y="1222700"/>
            <a:ext cx="3848100" cy="190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5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堊 地 聆 聽大 地 即 興</a:t>
            </a:r>
            <a:endParaRPr sz="5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/>
          <p:nvPr/>
        </p:nvSpPr>
        <p:spPr>
          <a:xfrm>
            <a:off x="4000375" y="681150"/>
            <a:ext cx="50142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7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2023 08 30  Workshop day 5</a:t>
            </a:r>
            <a:endParaRPr sz="2700"/>
          </a:p>
        </p:txBody>
      </p:sp>
      <p:sp>
        <p:nvSpPr>
          <p:cNvPr id="112" name="Google Shape;112;p20"/>
          <p:cNvSpPr txBox="1"/>
          <p:nvPr/>
        </p:nvSpPr>
        <p:spPr>
          <a:xfrm>
            <a:off x="3847975" y="1580575"/>
            <a:ext cx="5334600" cy="22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09:00~10:00        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</a:rPr>
              <a:t>前往岡林國小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endParaRPr sz="1100">
              <a:solidFill>
                <a:schemeClr val="dk1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10:00~12:00        </a:t>
            </a:r>
            <a:r>
              <a:rPr b="1"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校外工作坊Ｄ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：「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</a:rPr>
              <a:t>如果我有＿的耳朵？」深度聆聽實踐 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 (張君慈)</a:t>
            </a:r>
            <a:endParaRPr sz="1100">
              <a:solidFill>
                <a:schemeClr val="dk1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12:00~13:30        午餐、自由活動    </a:t>
            </a:r>
            <a:endParaRPr sz="1100">
              <a:solidFill>
                <a:schemeClr val="dk1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13:30~17:00        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</a:rPr>
              <a:t>月世界聲音體驗、採集</a:t>
            </a:r>
            <a:endParaRPr sz="11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17:00                     返回台南</a:t>
            </a:r>
            <a:r>
              <a:rPr lang="zh-TW" sz="1100">
                <a:solidFill>
                  <a:schemeClr val="dk1"/>
                </a:solidFill>
                <a:highlight>
                  <a:schemeClr val="dk1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zh-TW" sz="11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 </a:t>
            </a:r>
            <a:endParaRPr sz="11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3" name="Google Shape;113;p20"/>
          <p:cNvSpPr txBox="1"/>
          <p:nvPr/>
        </p:nvSpPr>
        <p:spPr>
          <a:xfrm>
            <a:off x="582225" y="3802075"/>
            <a:ext cx="3984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500">
                <a:solidFill>
                  <a:schemeClr val="lt1"/>
                </a:solidFill>
                <a:highlight>
                  <a:schemeClr val="dk1"/>
                </a:highlight>
              </a:rPr>
              <a:t>藝術家 張君慈   |   工設系 簡瑋麒  | </a:t>
            </a:r>
            <a:endParaRPr sz="500">
              <a:solidFill>
                <a:schemeClr val="lt1"/>
              </a:solidFill>
              <a:highlight>
                <a:schemeClr val="dk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">
              <a:solidFill>
                <a:schemeClr val="lt1"/>
              </a:solidFill>
              <a:highlight>
                <a:schemeClr val="dk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500">
                <a:solidFill>
                  <a:schemeClr val="lt1"/>
                </a:solidFill>
                <a:highlight>
                  <a:schemeClr val="dk1"/>
                </a:highlight>
              </a:rPr>
              <a:t>國立成功大學藝術中心  |  工業設計學系</a:t>
            </a:r>
            <a:endParaRPr sz="500">
              <a:solidFill>
                <a:schemeClr val="lt1"/>
              </a:solidFill>
              <a:highlight>
                <a:schemeClr val="dk1"/>
              </a:highlight>
            </a:endParaRPr>
          </a:p>
        </p:txBody>
      </p:sp>
      <p:sp>
        <p:nvSpPr>
          <p:cNvPr id="114" name="Google Shape;114;p20"/>
          <p:cNvSpPr txBox="1"/>
          <p:nvPr/>
        </p:nvSpPr>
        <p:spPr>
          <a:xfrm>
            <a:off x="422575" y="1222700"/>
            <a:ext cx="3848100" cy="190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5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堊 地 聆 聽大 地 即 興</a:t>
            </a:r>
            <a:endParaRPr sz="5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1"/>
          <p:cNvSpPr txBox="1"/>
          <p:nvPr/>
        </p:nvSpPr>
        <p:spPr>
          <a:xfrm>
            <a:off x="4000375" y="681150"/>
            <a:ext cx="50142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7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2023 08 31  Workshop day 6</a:t>
            </a:r>
            <a:endParaRPr sz="2700"/>
          </a:p>
        </p:txBody>
      </p:sp>
      <p:sp>
        <p:nvSpPr>
          <p:cNvPr id="120" name="Google Shape;120;p21"/>
          <p:cNvSpPr txBox="1"/>
          <p:nvPr/>
        </p:nvSpPr>
        <p:spPr>
          <a:xfrm>
            <a:off x="3932700" y="1673850"/>
            <a:ext cx="5014200" cy="128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1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0:00~12:00         </a:t>
            </a:r>
            <a:r>
              <a:rPr b="1" lang="zh-TW" sz="1100">
                <a:solidFill>
                  <a:schemeClr val="dk1"/>
                </a:solidFill>
                <a:highlight>
                  <a:schemeClr val="lt1"/>
                </a:highlight>
              </a:rPr>
              <a:t>成大藝坊創作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：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</a:rPr>
              <a:t>整理校外收集的材料、影像、錄音、排練</a:t>
            </a:r>
            <a:endParaRPr sz="11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12:00~13:30         午餐、自由活動 </a:t>
            </a:r>
            <a:endParaRPr sz="1100">
              <a:solidFill>
                <a:schemeClr val="dk1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13:30~17:00         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持續</a:t>
            </a:r>
            <a:r>
              <a:rPr lang="zh-TW" sz="1100">
                <a:solidFill>
                  <a:schemeClr val="dk1"/>
                </a:solidFill>
                <a:highlight>
                  <a:schemeClr val="lt1"/>
                </a:highlight>
              </a:rPr>
              <a:t>小組工作，全體分享討論</a:t>
            </a:r>
            <a:endParaRPr sz="1100">
              <a:solidFill>
                <a:schemeClr val="dk1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1" name="Google Shape;121;p21"/>
          <p:cNvSpPr txBox="1"/>
          <p:nvPr/>
        </p:nvSpPr>
        <p:spPr>
          <a:xfrm>
            <a:off x="582225" y="3802075"/>
            <a:ext cx="3984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500">
                <a:solidFill>
                  <a:schemeClr val="lt1"/>
                </a:solidFill>
                <a:highlight>
                  <a:schemeClr val="dk1"/>
                </a:highlight>
              </a:rPr>
              <a:t>藝術家 張君慈   |   工設系 簡瑋麒  | </a:t>
            </a:r>
            <a:endParaRPr sz="500">
              <a:solidFill>
                <a:schemeClr val="lt1"/>
              </a:solidFill>
              <a:highlight>
                <a:schemeClr val="dk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">
              <a:solidFill>
                <a:schemeClr val="lt1"/>
              </a:solidFill>
              <a:highlight>
                <a:schemeClr val="dk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500">
                <a:solidFill>
                  <a:schemeClr val="lt1"/>
                </a:solidFill>
                <a:highlight>
                  <a:schemeClr val="dk1"/>
                </a:highlight>
              </a:rPr>
              <a:t>國立成功大學藝術中心  |  工業設計學系</a:t>
            </a:r>
            <a:endParaRPr sz="500">
              <a:solidFill>
                <a:schemeClr val="lt1"/>
              </a:solidFill>
              <a:highlight>
                <a:schemeClr val="dk1"/>
              </a:highlight>
            </a:endParaRPr>
          </a:p>
        </p:txBody>
      </p:sp>
      <p:sp>
        <p:nvSpPr>
          <p:cNvPr id="122" name="Google Shape;122;p21"/>
          <p:cNvSpPr txBox="1"/>
          <p:nvPr/>
        </p:nvSpPr>
        <p:spPr>
          <a:xfrm>
            <a:off x="422575" y="1222700"/>
            <a:ext cx="3848100" cy="190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5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堊 地 聆 聽大 地 即 興</a:t>
            </a:r>
            <a:endParaRPr sz="5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